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3024"/>
    <a:srgbClr val="922647"/>
    <a:srgbClr val="FFE8D1"/>
    <a:srgbClr val="FFF7EF"/>
    <a:srgbClr val="ED5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4" autoAdjust="0"/>
    <p:restoredTop sz="94660"/>
  </p:normalViewPr>
  <p:slideViewPr>
    <p:cSldViewPr snapToGrid="0">
      <p:cViewPr varScale="1">
        <p:scale>
          <a:sx n="60" d="100"/>
          <a:sy n="60" d="100"/>
        </p:scale>
        <p:origin x="-67" y="-202"/>
      </p:cViewPr>
      <p:guideLst>
        <p:guide orient="horz" pos="1049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826D35-EE9F-4D4E-B1D2-35F2AE26213A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FE52BF-CACC-4389-AA34-BDFC39FEE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613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4A993A5-91B2-4DB0-AD89-424A9B99FF4F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1E4F1A-37A5-4FB2-B780-835A7D59C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711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C70D-C0EB-4915-A870-D9813F9D3ADA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036C-B5FF-42A5-86A9-FE4E330E1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774A4-F6AC-4D17-AB25-D1618F1361AC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4573B-0522-44A5-B206-3CC05FFED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6101-39C5-4565-9529-1BBB58957A29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2966F-E7CC-426E-91D7-A65B33B7E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BA9AD-8F2A-4C91-B1FB-0E15087657A8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47F46-94A6-46C3-987C-643AD46BB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0C45C-A880-460F-8EC0-23C2BE05EA32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C2CA7-3798-4C1D-8609-6E09C0B5C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89BD5-34FD-4F26-9DDD-C99F92D53227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84BE-5C09-4E5B-9B40-9C672479B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A1E88-43AF-42AB-828E-604FFD28E4D9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386BC-64CA-4803-BE0E-38312ED8D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B336-8EA0-4CCB-B0D8-2E385996F7EB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615F-6615-4C5F-A290-99E11A9A0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8EAF-E7DE-4D4A-A413-490BFBEFBD92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E635-54E4-4D9E-ABC7-13570D411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B45DD-4786-4876-867E-45DD1A92974D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FDD4-2551-4C2F-8D3B-8163C9DE2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7FEC-987F-4032-8104-506766C66544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71E32-3038-43EE-B74A-E10F5A85D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D610D7-8499-48A3-AC6B-D02FC7C7D8E5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228098-AFD1-476D-B319-5530CF00A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2.e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9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.emf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11" Type="http://schemas.openxmlformats.org/officeDocument/2006/relationships/image" Target="../media/image1.e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5.png"/><Relationship Id="rId9" Type="http://schemas.openxmlformats.org/officeDocument/2006/relationships/image" Target="../media/image2.emf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346075"/>
            <a:ext cx="424656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65" name="Группа 21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1069" name="Рисунок 2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0" name="Рисунок 2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1" name="Рисунок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2" name="Рисунок 2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6423025" y="2297113"/>
            <a:ext cx="4214813" cy="1049337"/>
          </a:xfrm>
        </p:spPr>
        <p:txBody>
          <a:bodyPr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Межрегиональная общественная организация по содействию семьям </a:t>
            </a:r>
            <a:b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в трудной жизненной ситуации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9363" y="1814513"/>
            <a:ext cx="4427537" cy="538162"/>
          </a:xfrm>
        </p:spPr>
        <p:txBody>
          <a:bodyPr rtlCol="0">
            <a:normAutofit fontScale="40000" lnSpcReduction="2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«АИСТЕНОК» 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8" name="Прямоугольник 2"/>
          <p:cNvSpPr>
            <a:spLocks noChangeArrowheads="1"/>
          </p:cNvSpPr>
          <p:nvPr/>
        </p:nvSpPr>
        <p:spPr bwMode="auto">
          <a:xfrm>
            <a:off x="5056188" y="3348038"/>
            <a:ext cx="50593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latin typeface="Arial Black" pitchFamily="34" charset="0"/>
              </a:rPr>
              <a:t>МОДЕЛЬ СЕМЕЙНОГО РЕСУРСНОГО ЦЕНТРА</a:t>
            </a:r>
          </a:p>
        </p:txBody>
      </p:sp>
      <p:graphicFrame>
        <p:nvGraphicFramePr>
          <p:cNvPr id="1061" name="Object 37"/>
          <p:cNvGraphicFramePr>
            <a:graphicFrameLocks noChangeAspect="1"/>
          </p:cNvGraphicFramePr>
          <p:nvPr/>
        </p:nvGraphicFramePr>
        <p:xfrm>
          <a:off x="7624763" y="2598738"/>
          <a:ext cx="4619625" cy="430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orelDRAW" r:id="rId8" imgW="4667760" imgH="4341600" progId="">
                  <p:embed/>
                </p:oleObj>
              </mc:Choice>
              <mc:Fallback>
                <p:oleObj name="CorelDRAW" r:id="rId8" imgW="4667760" imgH="43416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2598738"/>
                        <a:ext cx="4619625" cy="430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2" name="Object 38"/>
          <p:cNvGraphicFramePr>
            <a:graphicFrameLocks noChangeAspect="1"/>
          </p:cNvGraphicFramePr>
          <p:nvPr/>
        </p:nvGraphicFramePr>
        <p:xfrm>
          <a:off x="5056188" y="1931988"/>
          <a:ext cx="12033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orelDRAW" r:id="rId10" imgW="987840" imgH="855000" progId="">
                  <p:embed/>
                </p:oleObj>
              </mc:Choice>
              <mc:Fallback>
                <p:oleObj name="CorelDRAW" r:id="rId10" imgW="987840" imgH="85500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1931988"/>
                        <a:ext cx="120332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3" name="Object 39"/>
          <p:cNvGraphicFramePr>
            <a:graphicFrameLocks noChangeAspect="1"/>
          </p:cNvGraphicFramePr>
          <p:nvPr/>
        </p:nvGraphicFramePr>
        <p:xfrm>
          <a:off x="1036638" y="5367338"/>
          <a:ext cx="1417637" cy="17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orelDRAW" r:id="rId12" imgW="1144080" imgH="1445040" progId="">
                  <p:embed/>
                </p:oleObj>
              </mc:Choice>
              <mc:Fallback>
                <p:oleObj name="CorelDRAW" r:id="rId12" imgW="1144080" imgH="1445040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5367338"/>
                        <a:ext cx="1417637" cy="179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838200" y="1293813"/>
            <a:ext cx="10515600" cy="4883150"/>
          </a:xfrm>
        </p:spPr>
        <p:txBody>
          <a:bodyPr rtlCol="0">
            <a:normAutofit fontScale="92500" lnSpcReduction="10000"/>
          </a:bodyPr>
          <a:lstStyle/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E33024"/>
                </a:solidFill>
                <a:latin typeface="Comic Sans MS" pitchFamily="66" charset="0"/>
              </a:rPr>
              <a:t>I</a:t>
            </a:r>
            <a:r>
              <a:rPr lang="ru-RU" b="1" dirty="0" smtClean="0">
                <a:solidFill>
                  <a:srgbClr val="E33024"/>
                </a:solidFill>
                <a:latin typeface="Comic Sans MS" pitchFamily="66" charset="0"/>
              </a:rPr>
              <a:t> этап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1. Выявление женщин с риском отказа от новорожденного ребенка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2. Прием информации о намерении или факте отказа, принятие решения о работе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3. Выход к женщине. (Выяснение ситуации и мотивов отказа от ребенка, «включение» семьи в работу)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4. Помощь в принятии женщиной и ее родственниками осознанного решения по сохранению ребенка в семье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5. Реабилитационное сопровождение женщины (семьи), либо завершение работы с женщиной, не изменившей своего решения, закрытие случая (пассивное, активное)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61435-E1DC-4B5C-AE81-D2CEC17DE3E0}" type="slidenum">
              <a:rPr lang="ru-RU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0925175" y="5227638"/>
          <a:ext cx="104933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CorelDRAW" r:id="rId4" imgW="1144080" imgH="1445040" progId="">
                  <p:embed/>
                </p:oleObj>
              </mc:Choice>
              <mc:Fallback>
                <p:oleObj name="CorelDRAW" r:id="rId4" imgW="1144080" imgH="1445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5175" y="5227638"/>
                        <a:ext cx="1049338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CorelDRAW" r:id="rId6" imgW="987840" imgH="855000" progId="">
                  <p:embed/>
                </p:oleObj>
              </mc:Choice>
              <mc:Fallback>
                <p:oleObj name="CorelDRAW" r:id="rId6" imgW="987840" imgH="855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838200" y="1293813"/>
            <a:ext cx="10036175" cy="4883150"/>
          </a:xfrm>
        </p:spPr>
        <p:txBody>
          <a:bodyPr rtlCol="0">
            <a:normAutofit/>
          </a:bodyPr>
          <a:lstStyle/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E33024"/>
                </a:solidFill>
                <a:latin typeface="Comic Sans MS" pitchFamily="66" charset="0"/>
              </a:rPr>
              <a:t>II</a:t>
            </a:r>
            <a:r>
              <a:rPr lang="ru-RU" b="1" dirty="0" smtClean="0">
                <a:solidFill>
                  <a:srgbClr val="E33024"/>
                </a:solidFill>
                <a:latin typeface="Comic Sans MS" pitchFamily="66" charset="0"/>
              </a:rPr>
              <a:t> этап</a:t>
            </a:r>
            <a:endParaRPr lang="en-US" b="1" dirty="0" smtClean="0">
              <a:solidFill>
                <a:srgbClr val="E33024"/>
              </a:solidFill>
              <a:latin typeface="Comic Sans MS" pitchFamily="66" charset="0"/>
            </a:endParaRPr>
          </a:p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Цель этапа</a:t>
            </a:r>
            <a:r>
              <a:rPr lang="ru-RU" sz="2400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своевременное получение информации о случае планируемого отказа, нарушения прав новорожденного ребенка на жизнь в родной семье организацией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или специалистом</a:t>
            </a:r>
          </a:p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Продолжительность этапа: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передача информации от выявившего специалиста ответственному за работу по профилактике отказа – непосредственно в момент получения информации (от 5 до 15 минут). Принятие сигнала и решения о выезде/выходе в течение (от 10 минут до 4 часов), выход специалиста к женщине желателен в этот же день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E33024"/>
              </a:solidFill>
              <a:latin typeface="Comic Sans MS" pitchFamily="66" charset="0"/>
            </a:endParaRP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BF515-C689-4304-B2C7-BF12A83D0F05}" type="slidenum">
              <a:rPr lang="ru-RU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0925175" y="5227638"/>
          <a:ext cx="104933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CorelDRAW" r:id="rId4" imgW="1144080" imgH="1445040" progId="">
                  <p:embed/>
                </p:oleObj>
              </mc:Choice>
              <mc:Fallback>
                <p:oleObj name="CorelDRAW" r:id="rId4" imgW="1144080" imgH="1445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5175" y="5227638"/>
                        <a:ext cx="1049338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CorelDRAW" r:id="rId6" imgW="987840" imgH="855000" progId="">
                  <p:embed/>
                </p:oleObj>
              </mc:Choice>
              <mc:Fallback>
                <p:oleObj name="CorelDRAW" r:id="rId6" imgW="987840" imgH="855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838200" y="1293813"/>
            <a:ext cx="10036175" cy="4883150"/>
          </a:xfrm>
        </p:spPr>
        <p:txBody>
          <a:bodyPr rtlCol="0">
            <a:normAutofit fontScale="70000" lnSpcReduction="20000"/>
          </a:bodyPr>
          <a:lstStyle/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E33024"/>
                </a:solidFill>
                <a:latin typeface="Comic Sans MS" pitchFamily="66" charset="0"/>
              </a:rPr>
              <a:t>III</a:t>
            </a:r>
            <a:r>
              <a:rPr lang="ru-RU" b="1" dirty="0" smtClean="0">
                <a:solidFill>
                  <a:srgbClr val="E33024"/>
                </a:solidFill>
                <a:latin typeface="Comic Sans MS" pitchFamily="66" charset="0"/>
              </a:rPr>
              <a:t> этап</a:t>
            </a:r>
            <a:endParaRPr lang="en-US" b="1" dirty="0" smtClean="0">
              <a:solidFill>
                <a:srgbClr val="E33024"/>
              </a:solidFill>
              <a:latin typeface="Comic Sans MS" pitchFamily="66" charset="0"/>
            </a:endParaRPr>
          </a:p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Цель этапа: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обеспечение мер, которые необходимы для полного исследования ситуации и выявления всех мотивов отказа</a:t>
            </a:r>
          </a:p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Мероприятия этапа: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Беседа с женщиной, сбор сведений о периодах ее жизни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Диагностика женщины, проведение оценки риска нахождения ребенка в семье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Приглашение родственников женщины на встречу со специалистом</a:t>
            </a:r>
          </a:p>
          <a:p>
            <a:pPr algn="just"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Совместное посещение ребенка, беседа с врачом.</a:t>
            </a:r>
          </a:p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Результат: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женщина принимает осознанное решение по сохранению или не сохранению ребенка в своей семье</a:t>
            </a:r>
          </a:p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Необходимые условия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Женщина сотрудничает со специалистом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Женщина сотрудничает с врачами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Проявляет интерес к ребенку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9A616-58A3-422C-A3F7-5777353AA7FC}" type="slidenum">
              <a:rPr lang="ru-RU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0925175" y="5227638"/>
          <a:ext cx="104933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CorelDRAW" r:id="rId4" imgW="1144080" imgH="1445040" progId="">
                  <p:embed/>
                </p:oleObj>
              </mc:Choice>
              <mc:Fallback>
                <p:oleObj name="CorelDRAW" r:id="rId4" imgW="1144080" imgH="1445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5175" y="5227638"/>
                        <a:ext cx="1049338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CorelDRAW" r:id="rId6" imgW="987840" imgH="855000" progId="">
                  <p:embed/>
                </p:oleObj>
              </mc:Choice>
              <mc:Fallback>
                <p:oleObj name="CorelDRAW" r:id="rId6" imgW="987840" imgH="855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838200" y="1293813"/>
            <a:ext cx="10036175" cy="4883150"/>
          </a:xfrm>
        </p:spPr>
        <p:txBody>
          <a:bodyPr rtlCol="0">
            <a:normAutofit/>
          </a:bodyPr>
          <a:lstStyle/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E33024"/>
                </a:solidFill>
                <a:latin typeface="Comic Sans MS" pitchFamily="66" charset="0"/>
              </a:rPr>
              <a:t>IV</a:t>
            </a:r>
            <a:r>
              <a:rPr lang="ru-RU" b="1" dirty="0" smtClean="0">
                <a:solidFill>
                  <a:srgbClr val="E33024"/>
                </a:solidFill>
                <a:latin typeface="Comic Sans MS" pitchFamily="66" charset="0"/>
              </a:rPr>
              <a:t> этап</a:t>
            </a:r>
            <a:endParaRPr lang="en-US" b="1" dirty="0" smtClean="0">
              <a:solidFill>
                <a:srgbClr val="E33024"/>
              </a:solidFill>
              <a:latin typeface="Comic Sans MS" pitchFamily="66" charset="0"/>
            </a:endParaRPr>
          </a:p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Цель этапа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принятие женщиной осознанного решения о сохранении ребенка в семье</a:t>
            </a:r>
          </a:p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Продолжительность этапа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от 3–5 дней до 1 месяца. Данный срок обусловлен тем, что в течение первого месяца после родов у матери наиболее сильны чувства по отношению к ребенку и переживаемой ситуации отказа и именно в этот период целесообразно проводить работу</a:t>
            </a:r>
          </a:p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4F1F8-2BEE-4600-B200-68C7792006A9}" type="slidenum">
              <a:rPr lang="ru-RU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0925175" y="5227638"/>
          <a:ext cx="104933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CorelDRAW" r:id="rId4" imgW="1144080" imgH="1445040" progId="">
                  <p:embed/>
                </p:oleObj>
              </mc:Choice>
              <mc:Fallback>
                <p:oleObj name="CorelDRAW" r:id="rId4" imgW="1144080" imgH="1445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5175" y="5227638"/>
                        <a:ext cx="1049338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5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CorelDRAW" r:id="rId6" imgW="987840" imgH="855000" progId="">
                  <p:embed/>
                </p:oleObj>
              </mc:Choice>
              <mc:Fallback>
                <p:oleObj name="CorelDRAW" r:id="rId6" imgW="987840" imgH="855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838200" y="1293813"/>
            <a:ext cx="10036175" cy="4883150"/>
          </a:xfrm>
        </p:spPr>
        <p:txBody>
          <a:bodyPr rtlCol="0">
            <a:normAutofit/>
          </a:bodyPr>
          <a:lstStyle/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>
                <a:solidFill>
                  <a:srgbClr val="E33024"/>
                </a:solidFill>
                <a:latin typeface="Comic Sans MS" pitchFamily="66" charset="0"/>
              </a:rPr>
              <a:t>V</a:t>
            </a:r>
            <a:r>
              <a:rPr lang="ru-RU" b="1" dirty="0" smtClean="0">
                <a:solidFill>
                  <a:srgbClr val="E33024"/>
                </a:solidFill>
                <a:latin typeface="Comic Sans MS" pitchFamily="66" charset="0"/>
              </a:rPr>
              <a:t> этап</a:t>
            </a:r>
            <a:endParaRPr lang="en-US" b="1" dirty="0" smtClean="0">
              <a:solidFill>
                <a:srgbClr val="E33024"/>
              </a:solidFill>
              <a:latin typeface="Comic Sans MS" pitchFamily="66" charset="0"/>
            </a:endParaRPr>
          </a:p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Цель этапа: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ребенок находится с матерью, которая удовлетворяет его потребности в соответствии с минимальными возрастными потребностями, риска нарушения права ребенка на семью нет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Продолжительность этапа: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от 1 месяца до 1 года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боолее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40F08-7DD0-436E-8092-0B3376621FDE}" type="slidenum">
              <a:rPr lang="ru-RU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10925175" y="5227638"/>
          <a:ext cx="104933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CorelDRAW" r:id="rId4" imgW="1144080" imgH="1445040" progId="">
                  <p:embed/>
                </p:oleObj>
              </mc:Choice>
              <mc:Fallback>
                <p:oleObj name="CorelDRAW" r:id="rId4" imgW="1144080" imgH="1445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5175" y="5227638"/>
                        <a:ext cx="1049338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CorelDRAW" r:id="rId6" imgW="987840" imgH="855000" progId="">
                  <p:embed/>
                </p:oleObj>
              </mc:Choice>
              <mc:Fallback>
                <p:oleObj name="CorelDRAW" r:id="rId6" imgW="987840" imgH="855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8" name="Picture 6" descr="C:\Users\Владелец\Desktop\Алла\годовые отчеты\Хронология 2017\ae_20171011_aist_hz_005-1280x9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643" y="4045724"/>
            <a:ext cx="3467100" cy="247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838200" y="1293813"/>
            <a:ext cx="10036175" cy="4883150"/>
          </a:xfrm>
        </p:spPr>
        <p:txBody>
          <a:bodyPr rtlCol="0">
            <a:normAutofit lnSpcReduction="10000"/>
          </a:bodyPr>
          <a:lstStyle/>
          <a:p>
            <a:pPr marL="13716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E33024"/>
                </a:solidFill>
                <a:latin typeface="Comic Sans MS" pitchFamily="66" charset="0"/>
              </a:rPr>
              <a:t>Междисциплинарное сопровождение случая в организации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Психолог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Руководитель организации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Заведующая кризисным отделением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Врач-психотерапевт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Юрист/адвокат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Специалист по социальной работе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Педагог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C2ED1-A3CE-424E-95DA-EC3C4A2F3306}" type="slidenum">
              <a:rPr lang="ru-RU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0925175" y="5227638"/>
          <a:ext cx="104933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CorelDRAW" r:id="rId4" imgW="1144080" imgH="1445040" progId="">
                  <p:embed/>
                </p:oleObj>
              </mc:Choice>
              <mc:Fallback>
                <p:oleObj name="CorelDRAW" r:id="rId4" imgW="1144080" imgH="1445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5175" y="5227638"/>
                        <a:ext cx="1049338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CorelDRAW" r:id="rId6" imgW="987840" imgH="855000" progId="">
                  <p:embed/>
                </p:oleObj>
              </mc:Choice>
              <mc:Fallback>
                <p:oleObj name="CorelDRAW" r:id="rId6" imgW="987840" imgH="855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838200" y="1293813"/>
            <a:ext cx="10036175" cy="4883150"/>
          </a:xfrm>
        </p:spPr>
        <p:txBody>
          <a:bodyPr rtlCol="0">
            <a:normAutofit/>
          </a:bodyPr>
          <a:lstStyle/>
          <a:p>
            <a:pPr marL="13716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E33024"/>
                </a:solidFill>
                <a:latin typeface="Comic Sans MS" pitchFamily="66" charset="0"/>
              </a:rPr>
              <a:t>Междисциплинарное сопровождение случая в  и привлечение других структур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Врач или учреждения здравоохранения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Полиция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Специалисты других кризисных центров и приютов для женщин с детьми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Организации участвующие в поддержке организации (проведение праздников, выездных мероприятий </a:t>
            </a:r>
            <a:r>
              <a:rPr lang="ru-RU" b="1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и др.)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  <a:p>
            <a:pPr marL="13716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F0866-A1A2-4960-BC5D-6DEAA4C39ED7}" type="slidenum">
              <a:rPr lang="ru-RU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0925175" y="5227638"/>
          <a:ext cx="104933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CorelDRAW" r:id="rId4" imgW="1144080" imgH="1445040" progId="">
                  <p:embed/>
                </p:oleObj>
              </mc:Choice>
              <mc:Fallback>
                <p:oleObj name="CorelDRAW" r:id="rId4" imgW="1144080" imgH="1445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5175" y="5227638"/>
                        <a:ext cx="1049338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CorelDRAW" r:id="rId6" imgW="987840" imgH="855000" progId="">
                  <p:embed/>
                </p:oleObj>
              </mc:Choice>
              <mc:Fallback>
                <p:oleObj name="CorelDRAW" r:id="rId6" imgW="987840" imgH="855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207963"/>
            <a:ext cx="6246812" cy="738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398713" y="808038"/>
            <a:ext cx="2228850" cy="2228850"/>
          </a:xfrm>
          <a:prstGeom prst="ellipse">
            <a:avLst/>
          </a:prstGeom>
          <a:solidFill>
            <a:srgbClr val="E33024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90" name="Заголовок 1"/>
          <p:cNvSpPr txBox="1">
            <a:spLocks/>
          </p:cNvSpPr>
          <p:nvPr/>
        </p:nvSpPr>
        <p:spPr bwMode="auto">
          <a:xfrm>
            <a:off x="7345363" y="2312988"/>
            <a:ext cx="4214812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1500"/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7215188" y="1498600"/>
            <a:ext cx="4427537" cy="52863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«АИСТЕНОК»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2" name="Прямоугольник 2"/>
          <p:cNvSpPr>
            <a:spLocks noChangeArrowheads="1"/>
          </p:cNvSpPr>
          <p:nvPr/>
        </p:nvSpPr>
        <p:spPr bwMode="auto">
          <a:xfrm>
            <a:off x="2217738" y="3408363"/>
            <a:ext cx="38782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chemeClr val="bg1"/>
                </a:solidFill>
                <a:latin typeface="Arial Black" pitchFamily="34" charset="0"/>
              </a:rPr>
              <a:t>МОДЕЛЬ СЕМЕЙНОГО РЕСУРСНОГО ЦЕНТРА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CCCDF-EB75-4D1A-9CC2-B754ED9D7896}" type="slidenum">
              <a:rPr lang="ru-RU"/>
              <a:pPr>
                <a:defRPr/>
              </a:pPr>
              <a:t>2</a:t>
            </a:fld>
            <a:endParaRPr lang="ru-RU"/>
          </a:p>
        </p:txBody>
      </p:sp>
      <p:grpSp>
        <p:nvGrpSpPr>
          <p:cNvPr id="2094" name="Группа 24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2097" name="Рисунок 2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8" name="Рисунок 2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9" name="Рисунок 2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00" name="Рисунок 2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85" name="Object 37"/>
          <p:cNvGraphicFramePr>
            <a:graphicFrameLocks noChangeAspect="1"/>
          </p:cNvGraphicFramePr>
          <p:nvPr/>
        </p:nvGraphicFramePr>
        <p:xfrm>
          <a:off x="6134100" y="2157413"/>
          <a:ext cx="9223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orelDRAW" r:id="rId8" imgW="987840" imgH="855000" progId="">
                  <p:embed/>
                </p:oleObj>
              </mc:Choice>
              <mc:Fallback>
                <p:oleObj name="CorelDRAW" r:id="rId8" imgW="987840" imgH="8550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2157413"/>
                        <a:ext cx="92233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6" name="Object 38"/>
          <p:cNvGraphicFramePr>
            <a:graphicFrameLocks noChangeAspect="1"/>
          </p:cNvGraphicFramePr>
          <p:nvPr/>
        </p:nvGraphicFramePr>
        <p:xfrm>
          <a:off x="7624763" y="2598738"/>
          <a:ext cx="4619625" cy="430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CorelDRAW" r:id="rId10" imgW="4667760" imgH="4341600" progId="">
                  <p:embed/>
                </p:oleObj>
              </mc:Choice>
              <mc:Fallback>
                <p:oleObj name="CorelDRAW" r:id="rId10" imgW="4667760" imgH="4341600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2598738"/>
                        <a:ext cx="4619625" cy="430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7" name="Object 39"/>
          <p:cNvGraphicFramePr>
            <a:graphicFrameLocks noChangeAspect="1"/>
          </p:cNvGraphicFramePr>
          <p:nvPr/>
        </p:nvGraphicFramePr>
        <p:xfrm>
          <a:off x="1036638" y="5832475"/>
          <a:ext cx="1049337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CorelDRAW" r:id="rId12" imgW="1144080" imgH="1445040" progId="">
                  <p:embed/>
                </p:oleObj>
              </mc:Choice>
              <mc:Fallback>
                <p:oleObj name="CorelDRAW" r:id="rId12" imgW="1144080" imgH="1445040" progId="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5832475"/>
                        <a:ext cx="1049337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878638" y="1944688"/>
            <a:ext cx="47783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+mn-cs"/>
              </a:rPr>
              <a:t>Профилактика отказов от  детей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+mn-cs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+mn-cs"/>
              </a:rPr>
              <a:t>и дальнейшее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+mn-cs"/>
              </a:rPr>
              <a:t>мультидисциплинарное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+mn-cs"/>
              </a:rPr>
              <a:t> сопровождение женщины и ребенка во избежание вторичных отказов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Picture 40" descr="C:\Users\Владелец\Desktop\Алла\годовые отчеты\уже\IMG_093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996" y="3362325"/>
            <a:ext cx="5007657" cy="333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317500" y="2290763"/>
            <a:ext cx="2230438" cy="2228850"/>
          </a:xfrm>
          <a:prstGeom prst="ellipse">
            <a:avLst/>
          </a:prstGeom>
          <a:solidFill>
            <a:srgbClr val="FFE8D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88" name="Рисунок 21"/>
          <p:cNvPicPr>
            <a:picLocks noChangeAspect="1"/>
          </p:cNvPicPr>
          <p:nvPr/>
        </p:nvPicPr>
        <p:blipFill>
          <a:blip r:embed="rId4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Заголовок 9"/>
          <p:cNvSpPr>
            <a:spLocks noGrp="1"/>
          </p:cNvSpPr>
          <p:nvPr>
            <p:ph type="title"/>
          </p:nvPr>
        </p:nvSpPr>
        <p:spPr>
          <a:xfrm>
            <a:off x="838200" y="1012825"/>
            <a:ext cx="10515600" cy="677863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002060"/>
                </a:solidFill>
                <a:latin typeface="Comic Sans MS" pitchFamily="66" charset="0"/>
              </a:rPr>
              <a:t>Статистические данные по Екатеринбургу</a:t>
            </a:r>
            <a:endParaRPr lang="ru-RU" sz="320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781804"/>
        </p:xfrm>
        <a:graphic>
          <a:graphicData uri="http://schemas.openxmlformats.org/drawingml/2006/table">
            <a:tbl>
              <a:tblPr/>
              <a:tblGrid>
                <a:gridCol w="2628900"/>
                <a:gridCol w="2628900"/>
                <a:gridCol w="2628900"/>
                <a:gridCol w="2628900"/>
              </a:tblGrid>
              <a:tr h="1212850"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Год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Количество новорожденных, в отношении которых заявлен отказ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Год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Количество новорожденных, в отношении которых заявлен отказ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2004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256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2014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78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2005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233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2015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2006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203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2016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2007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198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2017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 34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2008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161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2018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42</a:t>
                      </a: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2009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192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2019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53</a:t>
                      </a: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2010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123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2020</a:t>
                      </a: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    53</a:t>
                      </a: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2013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99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2021</a:t>
                      </a:r>
                    </a:p>
                    <a:p>
                      <a:pPr marL="0" marR="0" lvl="0" indent="447675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     …9</a:t>
                      </a:r>
                    </a:p>
                  </a:txBody>
                  <a:tcPr marL="65405" marR="68580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EA42B-D838-4BA4-BBCA-B2707B82E1EC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143" name="TextBox 1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orelDRAW" r:id="rId5" imgW="987840" imgH="855000" progId="">
                  <p:embed/>
                </p:oleObj>
              </mc:Choice>
              <mc:Fallback>
                <p:oleObj name="CorelDRAW" r:id="rId5" imgW="987840" imgH="8550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Социальное неблагополучие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Зависимые женщины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Острый стресс во время беременности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Резкое неприятие со стороны семьи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Несовершеннолетние женщины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Женщины эмигрантки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Ребенок с патологией, генетическими нарушениями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Беременность, как результат изнасилования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Внебрачный ребенок замужней женщины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Неожиданная беременность у женщины с  ребенком раннего возраста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819C3-1D2D-4E5D-83E3-DB6E5504789C}" type="slidenum">
              <a:rPr lang="ru-RU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4119" name="Object 23"/>
          <p:cNvGraphicFramePr>
            <a:graphicFrameLocks noChangeAspect="1"/>
          </p:cNvGraphicFramePr>
          <p:nvPr/>
        </p:nvGraphicFramePr>
        <p:xfrm>
          <a:off x="10925175" y="5227638"/>
          <a:ext cx="104933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CorelDRAW" r:id="rId4" imgW="1144080" imgH="1445040" progId="">
                  <p:embed/>
                </p:oleObj>
              </mc:Choice>
              <mc:Fallback>
                <p:oleObj name="CorelDRAW" r:id="rId4" imgW="1144080" imgH="144504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5175" y="5227638"/>
                        <a:ext cx="1049338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4120" name="Object 24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CorelDRAW" r:id="rId6" imgW="987840" imgH="855000" progId="">
                  <p:embed/>
                </p:oleObj>
              </mc:Choice>
              <mc:Fallback>
                <p:oleObj name="CorelDRAW" r:id="rId6" imgW="987840" imgH="8550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27050" y="1203325"/>
            <a:ext cx="8266113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cs"/>
              </a:rPr>
              <a:t>Частные причины отказов от новорожденных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55572-C079-481B-9529-B45C7A218049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5137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49288" y="1870075"/>
            <a:ext cx="9386887" cy="2051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79400" y="1317625"/>
            <a:ext cx="115411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cs"/>
              </a:rPr>
              <a:t>Характер телесных ощущений и эмоциональных реакций при желанной беременности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1463" y="1862138"/>
            <a:ext cx="6253162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  <a:cs typeface="+mn-cs"/>
              </a:rPr>
              <a:t>Новообразования периода беременности: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Comic Sans MS" panose="030F0702030302020204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+mn-cs"/>
              </a:rPr>
              <a:t>возникновение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+mn-cs"/>
              </a:rPr>
              <a:t>интрацептивного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+mn-cs"/>
              </a:rPr>
              <a:t> сенсорного опыта взаимодействия с плодом (ощущения эмоционально окрашены в приятные тона, женщина с нетерпением "ждет" этих сигналов, наделяет их важным смыслом, шевеления оживляют поток фантазий, связанных с ребенком и будущим материнством)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omic Sans MS" panose="030F0702030302020204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  <a:cs typeface="+mn-cs"/>
              </a:rPr>
              <a:t> по мере роста плода, чувственный компонент этих ощущений становится более ярким, женщина начинает трактовать поведение будущего младенца: "проснулся...", "он маму тревожит...", мысли о малыше вызывают улыбку, рациональность отступает и даже самые образованные, вступают в магический мир детства</a:t>
            </a:r>
          </a:p>
        </p:txBody>
      </p:sp>
      <p:pic>
        <p:nvPicPr>
          <p:cNvPr id="3" name="Picture 15" descr="C:\Users\Владелец\Desktop\Алла\годовые отчеты\уже\IMG_2379-16-04-18-03-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2333625"/>
            <a:ext cx="4775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592C3-83C4-433A-8E5C-EB8C1DA4FD1A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49288" y="1870075"/>
            <a:ext cx="9386887" cy="2051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11175" y="1268413"/>
            <a:ext cx="115157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+mn-cs"/>
              </a:rPr>
              <a:t>Субъективные переживания, связанные с нежеланной беременностью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0188" y="2058988"/>
            <a:ext cx="6253162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7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+mn-cs"/>
              </a:rPr>
              <a:t>Телесные симптомы и эмоциональные реакции имеют принципиальные отличия:</a:t>
            </a:r>
          </a:p>
          <a:p>
            <a:pPr marL="137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+mn-cs"/>
              </a:rPr>
              <a:t> происходит своеобразное "игнорирование" симптомов беременности, слабая эмоциональная реакция и искажение представления о сроках беременности (при этом женщина чувствует хорошо, практически отсутствие токсикоза, пониженная чувствительность к шевелениям плода) "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+mn-cs"/>
              </a:rPr>
              <a:t>атиофориогнозия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+mn-cs"/>
              </a:rPr>
              <a:t>"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  <a:latin typeface="Comic Sans MS" panose="030F0702030302020204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+mn-cs"/>
              </a:rPr>
              <a:t> у женщин отмечается гиперчувствительность к телесным феноменам, аффективная напряженность, страх, депрессия, «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+mn-cs"/>
              </a:rPr>
              <a:t>гиперергия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  <a:cs typeface="+mn-cs"/>
              </a:rPr>
              <a:t>»</a:t>
            </a:r>
            <a:endParaRPr lang="ru-RU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1508" name="Picture 4" descr="C:\Users\Владелец\Desktop\Алла\годовые отчеты\Хронология 2017\IMG_032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8"/>
          <a:stretch/>
        </p:blipFill>
        <p:spPr bwMode="auto">
          <a:xfrm>
            <a:off x="7433381" y="2062189"/>
            <a:ext cx="3577519" cy="432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одержимое 23"/>
          <p:cNvSpPr>
            <a:spLocks noGrp="1"/>
          </p:cNvSpPr>
          <p:nvPr>
            <p:ph sz="half" idx="1"/>
          </p:nvPr>
        </p:nvSpPr>
        <p:spPr>
          <a:xfrm>
            <a:off x="838200" y="1244600"/>
            <a:ext cx="5181600" cy="4932363"/>
          </a:xfrm>
        </p:spPr>
        <p:txBody>
          <a:bodyPr rtlCol="0">
            <a:noAutofit/>
          </a:bodyPr>
          <a:lstStyle/>
          <a:p>
            <a:pPr marL="1371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Гиперергия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13716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(от греч. 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hyper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—чрезмерно и </a:t>
            </a:r>
            <a:r>
              <a:rPr lang="ru-RU" sz="14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ergon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—действие) </a:t>
            </a:r>
            <a:endParaRPr lang="ru-RU" sz="1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Comic Sans MS" panose="030F0702030302020204" pitchFamily="66" charset="0"/>
              </a:rPr>
              <a:t> характеризуется выраженной ригидностью негативного аффекта - страхом, депрессией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Comic Sans MS" panose="030F0702030302020204" pitchFamily="66" charset="0"/>
              </a:rPr>
              <a:t>шевеление плода сопровождается резко негативными ощущениями и переживаниями,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Comic Sans MS" panose="030F0702030302020204" pitchFamily="66" charset="0"/>
              </a:rPr>
              <a:t> сопровождаются усилением общего психического напряжения,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Comic Sans MS" panose="030F0702030302020204" pitchFamily="66" charset="0"/>
              </a:rPr>
              <a:t> угнетающими фантазиями и воспоминаниями, связанными с беременностью и ситуацией вокруг нее до родов,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Comic Sans MS" panose="030F0702030302020204" pitchFamily="66" charset="0"/>
              </a:rPr>
              <a:t> сознание женщины наполнено поисками путей плодоизгнания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Comic Sans MS" panose="030F0702030302020204" pitchFamily="66" charset="0"/>
              </a:rPr>
              <a:t> беременность на всем протяжении сопровождается глубоким чувством отвращения, брезгливости и даже ненависти к будущему ребенку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Comic Sans MS" panose="030F0702030302020204" pitchFamily="66" charset="0"/>
              </a:rPr>
              <a:t> мучительные "</a:t>
            </a:r>
            <a:r>
              <a:rPr lang="ru-RU" sz="1400" dirty="0" err="1" smtClean="0">
                <a:latin typeface="Comic Sans MS" panose="030F0702030302020204" pitchFamily="66" charset="0"/>
              </a:rPr>
              <a:t>инфантицидные</a:t>
            </a:r>
            <a:r>
              <a:rPr lang="ru-RU" sz="1400" dirty="0" smtClean="0">
                <a:latin typeface="Comic Sans MS" panose="030F0702030302020204" pitchFamily="66" charset="0"/>
              </a:rPr>
              <a:t> фантазии"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/>
          </a:p>
        </p:txBody>
      </p:sp>
      <p:sp>
        <p:nvSpPr>
          <p:cNvPr id="25" name="Содержимое 24"/>
          <p:cNvSpPr>
            <a:spLocks noGrp="1"/>
          </p:cNvSpPr>
          <p:nvPr>
            <p:ph sz="half" idx="2"/>
          </p:nvPr>
        </p:nvSpPr>
        <p:spPr>
          <a:xfrm>
            <a:off x="6172200" y="1177925"/>
            <a:ext cx="5181600" cy="5346700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ru-RU" sz="43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атиофориогнозия</a:t>
            </a:r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"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43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тиофория</a:t>
            </a:r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4300" b="1" dirty="0" err="1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qeoga</a:t>
            </a:r>
            <a:r>
              <a:rPr lang="ru-RU" sz="4300" b="1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(греч.) - беременность</a:t>
            </a:r>
            <a:endParaRPr lang="ru-RU" sz="43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3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 «легких» случаях: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3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"забывание« о беременности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3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игнорирование симптомов беременности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3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сильное искажение представлений о ее сроках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3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 «средних» случаях: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3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убеждена в отсутствии беременности даже при наличии ее выраженных признаков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3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объясняют телесные изменения логическими доводами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3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В более «выраженных» случаях: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3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отрицается беременность при наличии безусловных ее признаков (шевеление плода)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3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старается избегать медицинской диагностики беременности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3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на поздних сроках не бывает естественной двигательной успокоенности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3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отсутствует ощущение двигательной неловкости, чрезмерности собственного веса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300" dirty="0" smtClean="0">
                <a:solidFill>
                  <a:schemeClr val="bg2">
                    <a:lumMod val="25000"/>
                  </a:schemeClr>
                </a:solidFill>
                <a:latin typeface="Comic Sans MS" panose="030F0702030302020204" pitchFamily="66" charset="0"/>
              </a:rPr>
              <a:t> не соответствующая обстоятельствам  приподнятость настроения, неадекватный оптимизм относительно будущего своего и своего брошенного ребенка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127DF-00A0-48ED-AEB4-FDD575DCDDDE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49288" y="1870075"/>
            <a:ext cx="9386887" cy="2051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61950" y="1252538"/>
            <a:ext cx="105854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838200" y="1985963"/>
            <a:ext cx="10515600" cy="4191000"/>
          </a:xfrm>
        </p:spPr>
        <p:txBody>
          <a:bodyPr rtlCol="0">
            <a:normAutofit fontScale="92500" lnSpcReduction="10000"/>
          </a:bodyPr>
          <a:lstStyle/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1. Выявление женщин с риском отказа от новорожденного ребенка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2. Прием информации о намерении или факте отказа, принятие решения о работе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3. Выход к женщине. (Выяснение ситуации и мотивов отказа от ребенка, «включение» семьи в работу)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4. Помощь в принятии женщиной и ее родственниками осознанного решения по сохранению ребенка в семье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5. Реабилитационное сопровождение женщины (семьи), либо завершение работы с женщиной, не изменившей своего решения, закрытие случая (пассивное, активное)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05C2D2-D386-4246-B872-40B1E2A349CE}" type="slidenum">
              <a:rPr lang="ru-RU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0925175" y="5227638"/>
          <a:ext cx="104933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CorelDRAW" r:id="rId4" imgW="1144080" imgH="1445040" progId="">
                  <p:embed/>
                </p:oleObj>
              </mc:Choice>
              <mc:Fallback>
                <p:oleObj name="CorelDRAW" r:id="rId4" imgW="1144080" imgH="1445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5175" y="5227638"/>
                        <a:ext cx="1049338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CorelDRAW" r:id="rId6" imgW="987840" imgH="855000" progId="">
                  <p:embed/>
                </p:oleObj>
              </mc:Choice>
              <mc:Fallback>
                <p:oleObj name="CorelDRAW" r:id="rId6" imgW="987840" imgH="855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4500" y="1087438"/>
            <a:ext cx="1124426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+mn-cs"/>
              </a:rPr>
              <a:t>Модель работы по профилактике отказов включает в себя 5 основных этапов: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838200" y="1985963"/>
            <a:ext cx="10515600" cy="4191000"/>
          </a:xfrm>
        </p:spPr>
        <p:txBody>
          <a:bodyPr rtlCol="0">
            <a:normAutofit fontScale="92500" lnSpcReduction="10000"/>
          </a:bodyPr>
          <a:lstStyle/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1. Выявление женщин с риском отказа от новорожденного ребенка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2. Прием информации о намерении или факте отказа, принятие решения о работе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3. Выход к женщине. (Выяснение ситуации и мотивов отказа от ребенка, «включение» семьи в работу)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4. Помощь в принятии женщиной и ее родственниками осознанного решения по сохранению ребенка в семье </a:t>
            </a:r>
          </a:p>
          <a:p>
            <a:pPr marL="13716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5. Реабилитационное сопровождение женщины (семьи), либо завершение работы с женщиной, не изменившей своего решения, закрытие случая (пассивное, активное)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CC814-3A3C-409E-B4CD-0735325B9E0A}" type="slidenum">
              <a:rPr lang="ru-RU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0925175" y="5227638"/>
          <a:ext cx="104933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CorelDRAW" r:id="rId4" imgW="1144080" imgH="1445040" progId="">
                  <p:embed/>
                </p:oleObj>
              </mc:Choice>
              <mc:Fallback>
                <p:oleObj name="CorelDRAW" r:id="rId4" imgW="1144080" imgH="1445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5175" y="5227638"/>
                        <a:ext cx="1049338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CorelDRAW" r:id="rId6" imgW="987840" imgH="855000" progId="">
                  <p:embed/>
                </p:oleObj>
              </mc:Choice>
              <mc:Fallback>
                <p:oleObj name="CorelDRAW" r:id="rId6" imgW="987840" imgH="8550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4500" y="1087438"/>
            <a:ext cx="112442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1262</Words>
  <Application>Microsoft Office PowerPoint</Application>
  <PresentationFormat>Произвольный</PresentationFormat>
  <Paragraphs>199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CorelDRAW</vt:lpstr>
      <vt:lpstr>Межрегиональная общественная организация по содействию семьям  с детьми в трудной жизненной ситуации</vt:lpstr>
      <vt:lpstr>Презентация PowerPoint</vt:lpstr>
      <vt:lpstr>Статистические данные по Екатеринбургу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Ченина</dc:creator>
  <cp:lastModifiedBy>Владелец</cp:lastModifiedBy>
  <cp:revision>41</cp:revision>
  <dcterms:created xsi:type="dcterms:W3CDTF">2021-10-24T11:39:04Z</dcterms:created>
  <dcterms:modified xsi:type="dcterms:W3CDTF">2021-11-08T05:55:57Z</dcterms:modified>
</cp:coreProperties>
</file>